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Garet" pitchFamily="2" charset="77"/>
      <p:regular r:id="rId11"/>
    </p:embeddedFont>
    <p:embeddedFont>
      <p:font typeface="Mont" pitchFamily="2" charset="0"/>
      <p:regular r:id="rId12"/>
    </p:embeddedFont>
    <p:embeddedFont>
      <p:font typeface="Mont Bold" pitchFamily="2" charset="0"/>
      <p:regular r:id="rId13"/>
      <p:bold r:id="rId14"/>
    </p:embeddedFont>
    <p:embeddedFont>
      <p:font typeface="Mont Heavy" pitchFamily="2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25" b="31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18288000" cy="9150205"/>
          </a:xfrm>
          <a:custGeom>
            <a:avLst/>
            <a:gdLst/>
            <a:ahLst/>
            <a:cxnLst/>
            <a:rect l="l" t="t" r="r" b="b"/>
            <a:pathLst>
              <a:path w="18288000" h="9150205">
                <a:moveTo>
                  <a:pt x="0" y="0"/>
                </a:moveTo>
                <a:lnTo>
                  <a:pt x="18288000" y="0"/>
                </a:lnTo>
                <a:lnTo>
                  <a:pt x="18288000" y="9150205"/>
                </a:lnTo>
                <a:lnTo>
                  <a:pt x="0" y="9150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069" t="-255586" r="-5706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844504" y="9192482"/>
            <a:ext cx="693329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Garet"/>
              </a:rPr>
              <a:t>Kanawha County Commission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2066953" y="9419177"/>
            <a:ext cx="8513676" cy="1714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6248512" y="8376926"/>
            <a:ext cx="2021576" cy="1910074"/>
          </a:xfrm>
          <a:custGeom>
            <a:avLst/>
            <a:gdLst/>
            <a:ahLst/>
            <a:cxnLst/>
            <a:rect l="l" t="t" r="r" b="b"/>
            <a:pathLst>
              <a:path w="2021576" h="1910074">
                <a:moveTo>
                  <a:pt x="0" y="0"/>
                </a:moveTo>
                <a:lnTo>
                  <a:pt x="2021576" y="0"/>
                </a:lnTo>
                <a:lnTo>
                  <a:pt x="2021576" y="1910074"/>
                </a:lnTo>
                <a:lnTo>
                  <a:pt x="0" y="1910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18" b="-291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60346" y="8730613"/>
            <a:ext cx="1197909" cy="1202701"/>
          </a:xfrm>
          <a:custGeom>
            <a:avLst/>
            <a:gdLst/>
            <a:ahLst/>
            <a:cxnLst/>
            <a:rect l="l" t="t" r="r" b="b"/>
            <a:pathLst>
              <a:path w="1197909" h="1202701">
                <a:moveTo>
                  <a:pt x="0" y="0"/>
                </a:moveTo>
                <a:lnTo>
                  <a:pt x="1197908" y="0"/>
                </a:lnTo>
                <a:lnTo>
                  <a:pt x="1197908" y="1202700"/>
                </a:lnTo>
                <a:lnTo>
                  <a:pt x="0" y="1202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77720" y="5349478"/>
            <a:ext cx="1053256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1152">
                <a:solidFill>
                  <a:srgbClr val="FFBD59"/>
                </a:solidFill>
                <a:latin typeface="Garet"/>
              </a:rPr>
              <a:t>STATE INCOME TAX CREDITS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10202" y="3175397"/>
            <a:ext cx="13267596" cy="227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latin typeface="Mont Bold"/>
              </a:rPr>
              <a:t>Refundable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263626" y="4426239"/>
            <a:ext cx="4717789" cy="4352864"/>
            <a:chOff x="0" y="0"/>
            <a:chExt cx="1208544" cy="11150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8544" cy="1115062"/>
            </a:xfrm>
            <a:custGeom>
              <a:avLst/>
              <a:gdLst/>
              <a:ahLst/>
              <a:cxnLst/>
              <a:rect l="l" t="t" r="r" b="b"/>
              <a:pathLst>
                <a:path w="1208544" h="1115062">
                  <a:moveTo>
                    <a:pt x="1084084" y="1115062"/>
                  </a:moveTo>
                  <a:lnTo>
                    <a:pt x="124460" y="1115062"/>
                  </a:lnTo>
                  <a:cubicBezTo>
                    <a:pt x="55880" y="1115062"/>
                    <a:pt x="0" y="1059182"/>
                    <a:pt x="0" y="9906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84084" y="0"/>
                  </a:lnTo>
                  <a:cubicBezTo>
                    <a:pt x="1152664" y="0"/>
                    <a:pt x="1208544" y="55880"/>
                    <a:pt x="1208544" y="124460"/>
                  </a:cubicBezTo>
                  <a:lnTo>
                    <a:pt x="1208544" y="990602"/>
                  </a:lnTo>
                  <a:cubicBezTo>
                    <a:pt x="1208544" y="1059182"/>
                    <a:pt x="1152664" y="1115062"/>
                    <a:pt x="1084084" y="1115062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954887" y="3962748"/>
            <a:ext cx="1335267" cy="1324996"/>
          </a:xfrm>
          <a:custGeom>
            <a:avLst/>
            <a:gdLst/>
            <a:ahLst/>
            <a:cxnLst/>
            <a:rect l="l" t="t" r="r" b="b"/>
            <a:pathLst>
              <a:path w="1335267" h="1324996">
                <a:moveTo>
                  <a:pt x="0" y="0"/>
                </a:moveTo>
                <a:lnTo>
                  <a:pt x="1335267" y="0"/>
                </a:lnTo>
                <a:lnTo>
                  <a:pt x="1335267" y="1324995"/>
                </a:lnTo>
                <a:lnTo>
                  <a:pt x="0" y="13249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46" t="-28527" r="-27630" b="-27751"/>
            </a:stretch>
          </a:blipFill>
        </p:spPr>
      </p:sp>
      <p:sp>
        <p:nvSpPr>
          <p:cNvPr id="6" name="Freeform 6"/>
          <p:cNvSpPr/>
          <p:nvPr/>
        </p:nvSpPr>
        <p:spPr>
          <a:xfrm rot="2983154">
            <a:off x="11681455" y="-884789"/>
            <a:ext cx="9169399" cy="5054631"/>
          </a:xfrm>
          <a:custGeom>
            <a:avLst/>
            <a:gdLst/>
            <a:ahLst/>
            <a:cxnLst/>
            <a:rect l="l" t="t" r="r" b="b"/>
            <a:pathLst>
              <a:path w="9169399" h="5054631">
                <a:moveTo>
                  <a:pt x="0" y="0"/>
                </a:moveTo>
                <a:lnTo>
                  <a:pt x="9169399" y="0"/>
                </a:lnTo>
                <a:lnTo>
                  <a:pt x="9169399" y="5054631"/>
                </a:lnTo>
                <a:lnTo>
                  <a:pt x="0" y="5054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49943" y="1355497"/>
            <a:ext cx="13988113" cy="136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>
                <a:solidFill>
                  <a:srgbClr val="FFBD59"/>
                </a:solidFill>
                <a:latin typeface="Mont Heavy"/>
              </a:rPr>
              <a:t>Basic Information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06585" y="4426239"/>
            <a:ext cx="4717789" cy="4352864"/>
            <a:chOff x="0" y="0"/>
            <a:chExt cx="1208544" cy="11150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8544" cy="1115062"/>
            </a:xfrm>
            <a:custGeom>
              <a:avLst/>
              <a:gdLst/>
              <a:ahLst/>
              <a:cxnLst/>
              <a:rect l="l" t="t" r="r" b="b"/>
              <a:pathLst>
                <a:path w="1208544" h="1115062">
                  <a:moveTo>
                    <a:pt x="1084084" y="1115062"/>
                  </a:moveTo>
                  <a:lnTo>
                    <a:pt x="124460" y="1115062"/>
                  </a:lnTo>
                  <a:cubicBezTo>
                    <a:pt x="55880" y="1115062"/>
                    <a:pt x="0" y="1059182"/>
                    <a:pt x="0" y="9906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84084" y="0"/>
                  </a:lnTo>
                  <a:cubicBezTo>
                    <a:pt x="1152664" y="0"/>
                    <a:pt x="1208544" y="55880"/>
                    <a:pt x="1208544" y="124460"/>
                  </a:cubicBezTo>
                  <a:lnTo>
                    <a:pt x="1208544" y="990602"/>
                  </a:lnTo>
                  <a:cubicBezTo>
                    <a:pt x="1208544" y="1059182"/>
                    <a:pt x="1152664" y="1115062"/>
                    <a:pt x="1084084" y="1115062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2997846" y="3962748"/>
            <a:ext cx="1335267" cy="1324996"/>
          </a:xfrm>
          <a:custGeom>
            <a:avLst/>
            <a:gdLst/>
            <a:ahLst/>
            <a:cxnLst/>
            <a:rect l="l" t="t" r="r" b="b"/>
            <a:pathLst>
              <a:path w="1335267" h="1324996">
                <a:moveTo>
                  <a:pt x="0" y="0"/>
                </a:moveTo>
                <a:lnTo>
                  <a:pt x="1335267" y="0"/>
                </a:lnTo>
                <a:lnTo>
                  <a:pt x="1335267" y="1324995"/>
                </a:lnTo>
                <a:lnTo>
                  <a:pt x="0" y="13249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46" t="-28527" r="-27630" b="-2775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30119" y="5453990"/>
            <a:ext cx="4470721" cy="149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</a:pPr>
            <a:r>
              <a:rPr lang="en-US" sz="3033">
                <a:solidFill>
                  <a:srgbClr val="FFBD59"/>
                </a:solidFill>
                <a:latin typeface="Mont Heavy"/>
              </a:rPr>
              <a:t>File Personal Property Assessments in Timely Manner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93955" y="4035206"/>
            <a:ext cx="154305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1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786766" y="3759489"/>
            <a:ext cx="4717789" cy="4352864"/>
            <a:chOff x="0" y="0"/>
            <a:chExt cx="1208544" cy="1115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08544" cy="1115062"/>
            </a:xfrm>
            <a:custGeom>
              <a:avLst/>
              <a:gdLst/>
              <a:ahLst/>
              <a:cxnLst/>
              <a:rect l="l" t="t" r="r" b="b"/>
              <a:pathLst>
                <a:path w="1208544" h="1115062">
                  <a:moveTo>
                    <a:pt x="1084084" y="1115062"/>
                  </a:moveTo>
                  <a:lnTo>
                    <a:pt x="124460" y="1115062"/>
                  </a:lnTo>
                  <a:cubicBezTo>
                    <a:pt x="55880" y="1115062"/>
                    <a:pt x="0" y="1059182"/>
                    <a:pt x="0" y="9906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84084" y="0"/>
                  </a:lnTo>
                  <a:cubicBezTo>
                    <a:pt x="1152664" y="0"/>
                    <a:pt x="1208544" y="55880"/>
                    <a:pt x="1208544" y="124460"/>
                  </a:cubicBezTo>
                  <a:lnTo>
                    <a:pt x="1208544" y="990602"/>
                  </a:lnTo>
                  <a:cubicBezTo>
                    <a:pt x="1208544" y="1059182"/>
                    <a:pt x="1152664" y="1115062"/>
                    <a:pt x="1084084" y="1115062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8478027" y="3291746"/>
            <a:ext cx="1335267" cy="1324996"/>
          </a:xfrm>
          <a:custGeom>
            <a:avLst/>
            <a:gdLst/>
            <a:ahLst/>
            <a:cxnLst/>
            <a:rect l="l" t="t" r="r" b="b"/>
            <a:pathLst>
              <a:path w="1335267" h="1324996">
                <a:moveTo>
                  <a:pt x="0" y="0"/>
                </a:moveTo>
                <a:lnTo>
                  <a:pt x="1335267" y="0"/>
                </a:lnTo>
                <a:lnTo>
                  <a:pt x="1335267" y="1324995"/>
                </a:lnTo>
                <a:lnTo>
                  <a:pt x="0" y="13249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46" t="-28527" r="-27630" b="-27751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917380" y="4851151"/>
            <a:ext cx="445656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BD59"/>
                </a:solidFill>
                <a:latin typeface="Mont Heavy"/>
              </a:rPr>
              <a:t>Continue To Pay In a Timely Manner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54919" y="6210241"/>
            <a:ext cx="3781483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1. 1st half before Oct 1</a:t>
            </a:r>
          </a:p>
          <a:p>
            <a:pPr marL="0" lvl="0" indent="0"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     2. 2nd half before April 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74135" y="3368456"/>
            <a:ext cx="154305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99905" y="5184526"/>
            <a:ext cx="445656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BD59"/>
                </a:solidFill>
                <a:latin typeface="Mont Heavy"/>
              </a:rPr>
              <a:t>First payment to qualify: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454026" y="6376892"/>
            <a:ext cx="4402439" cy="235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9"/>
              </a:lnSpc>
            </a:pPr>
            <a:r>
              <a:rPr lang="en-US" sz="1914">
                <a:solidFill>
                  <a:srgbClr val="FFFFFF"/>
                </a:solidFill>
                <a:latin typeface="Garet"/>
              </a:rPr>
              <a:t>The first Personal Property tax payment to qualify for any refundable income tax credit is the SECOND half of 2023 Personal Property Tax</a:t>
            </a:r>
          </a:p>
          <a:p>
            <a:pPr algn="ctr">
              <a:lnSpc>
                <a:spcPts val="2679"/>
              </a:lnSpc>
            </a:pPr>
            <a:r>
              <a:rPr lang="en-US" sz="1914">
                <a:solidFill>
                  <a:srgbClr val="FFFFFF"/>
                </a:solidFill>
                <a:latin typeface="Garet"/>
              </a:rPr>
              <a:t>PAID January 2024-March 31, 2024</a:t>
            </a:r>
          </a:p>
          <a:p>
            <a:pPr marL="0" lvl="0" indent="0" algn="ctr">
              <a:lnSpc>
                <a:spcPts val="2679"/>
              </a:lnSpc>
            </a:pPr>
            <a:endParaRPr lang="en-US" sz="1914">
              <a:solidFill>
                <a:srgbClr val="FFFFFF"/>
              </a:solidFill>
              <a:latin typeface="Gare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850995" y="4035206"/>
            <a:ext cx="154305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74738" y="7173825"/>
            <a:ext cx="3781483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Garet"/>
              </a:rPr>
              <a:t>1. July 1- Sept 1 (Business)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Garet"/>
              </a:rPr>
              <a:t>2. July 1- Oct 1 (Individual)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135521" y="9179153"/>
            <a:ext cx="12016957" cy="76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77"/>
              </a:lnSpc>
            </a:pPr>
            <a:r>
              <a:rPr lang="en-US" sz="2577">
                <a:solidFill>
                  <a:srgbClr val="FFBD59"/>
                </a:solidFill>
                <a:latin typeface="Mont Heavy"/>
              </a:rPr>
              <a:t>***The first-half of 2023 taxes CANNOT be claimed because credit does not start until January 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983154">
            <a:off x="11681455" y="-884789"/>
            <a:ext cx="9169399" cy="5054631"/>
          </a:xfrm>
          <a:custGeom>
            <a:avLst/>
            <a:gdLst/>
            <a:ahLst/>
            <a:cxnLst/>
            <a:rect l="l" t="t" r="r" b="b"/>
            <a:pathLst>
              <a:path w="9169399" h="5054631">
                <a:moveTo>
                  <a:pt x="0" y="0"/>
                </a:moveTo>
                <a:lnTo>
                  <a:pt x="9169399" y="0"/>
                </a:lnTo>
                <a:lnTo>
                  <a:pt x="9169399" y="5054631"/>
                </a:lnTo>
                <a:lnTo>
                  <a:pt x="0" y="5054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49943" y="876300"/>
            <a:ext cx="13988113" cy="23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>
                <a:solidFill>
                  <a:srgbClr val="FFBD59"/>
                </a:solidFill>
                <a:latin typeface="Mont Heavy"/>
              </a:rPr>
              <a:t>Basic Information continued...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116565" y="4244756"/>
            <a:ext cx="4717789" cy="4352864"/>
            <a:chOff x="0" y="0"/>
            <a:chExt cx="1208544" cy="11150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8544" cy="1115062"/>
            </a:xfrm>
            <a:custGeom>
              <a:avLst/>
              <a:gdLst/>
              <a:ahLst/>
              <a:cxnLst/>
              <a:rect l="l" t="t" r="r" b="b"/>
              <a:pathLst>
                <a:path w="1208544" h="1115062">
                  <a:moveTo>
                    <a:pt x="1084084" y="1115062"/>
                  </a:moveTo>
                  <a:lnTo>
                    <a:pt x="124460" y="1115062"/>
                  </a:lnTo>
                  <a:cubicBezTo>
                    <a:pt x="55880" y="1115062"/>
                    <a:pt x="0" y="1059182"/>
                    <a:pt x="0" y="9906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84084" y="0"/>
                  </a:lnTo>
                  <a:cubicBezTo>
                    <a:pt x="1152664" y="0"/>
                    <a:pt x="1208544" y="55880"/>
                    <a:pt x="1208544" y="124460"/>
                  </a:cubicBezTo>
                  <a:lnTo>
                    <a:pt x="1208544" y="990602"/>
                  </a:lnTo>
                  <a:cubicBezTo>
                    <a:pt x="1208544" y="1059182"/>
                    <a:pt x="1152664" y="1115062"/>
                    <a:pt x="1084084" y="1115062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4636195" y="3633277"/>
            <a:ext cx="1335267" cy="1324996"/>
          </a:xfrm>
          <a:custGeom>
            <a:avLst/>
            <a:gdLst/>
            <a:ahLst/>
            <a:cxnLst/>
            <a:rect l="l" t="t" r="r" b="b"/>
            <a:pathLst>
              <a:path w="1335267" h="1324996">
                <a:moveTo>
                  <a:pt x="0" y="0"/>
                </a:moveTo>
                <a:lnTo>
                  <a:pt x="1335267" y="0"/>
                </a:lnTo>
                <a:lnTo>
                  <a:pt x="1335267" y="1324996"/>
                </a:lnTo>
                <a:lnTo>
                  <a:pt x="0" y="13249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7446" t="-28527" r="-27630" b="-2775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75549" y="4917252"/>
            <a:ext cx="445656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Mont Heavy"/>
              </a:rPr>
              <a:t>Credit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13087" y="5878804"/>
            <a:ext cx="3781483" cy="222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No credit will be issued for any Personal Property taxes paid BEFORE January 1, 2024. </a:t>
            </a:r>
          </a:p>
          <a:p>
            <a:pPr marL="0" lvl="0" indent="0"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Any credits refunded will not be issued until 2025.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32304" y="3662363"/>
            <a:ext cx="154305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4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035359" y="4244756"/>
            <a:ext cx="4717789" cy="4352864"/>
            <a:chOff x="0" y="0"/>
            <a:chExt cx="1208544" cy="1115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08544" cy="1115062"/>
            </a:xfrm>
            <a:custGeom>
              <a:avLst/>
              <a:gdLst/>
              <a:ahLst/>
              <a:cxnLst/>
              <a:rect l="l" t="t" r="r" b="b"/>
              <a:pathLst>
                <a:path w="1208544" h="1115062">
                  <a:moveTo>
                    <a:pt x="1084084" y="1115062"/>
                  </a:moveTo>
                  <a:lnTo>
                    <a:pt x="124460" y="1115062"/>
                  </a:lnTo>
                  <a:cubicBezTo>
                    <a:pt x="55880" y="1115062"/>
                    <a:pt x="0" y="1059182"/>
                    <a:pt x="0" y="9906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84084" y="0"/>
                  </a:lnTo>
                  <a:cubicBezTo>
                    <a:pt x="1152664" y="0"/>
                    <a:pt x="1208544" y="55880"/>
                    <a:pt x="1208544" y="124460"/>
                  </a:cubicBezTo>
                  <a:lnTo>
                    <a:pt x="1208544" y="990602"/>
                  </a:lnTo>
                  <a:cubicBezTo>
                    <a:pt x="1208544" y="1059182"/>
                    <a:pt x="1152664" y="1115062"/>
                    <a:pt x="1084084" y="1115062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1726620" y="3633277"/>
            <a:ext cx="1335267" cy="1324996"/>
          </a:xfrm>
          <a:custGeom>
            <a:avLst/>
            <a:gdLst/>
            <a:ahLst/>
            <a:cxnLst/>
            <a:rect l="l" t="t" r="r" b="b"/>
            <a:pathLst>
              <a:path w="1335267" h="1324996">
                <a:moveTo>
                  <a:pt x="0" y="0"/>
                </a:moveTo>
                <a:lnTo>
                  <a:pt x="1335266" y="0"/>
                </a:lnTo>
                <a:lnTo>
                  <a:pt x="1335266" y="1324996"/>
                </a:lnTo>
                <a:lnTo>
                  <a:pt x="0" y="13249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7446" t="-28527" r="-27630" b="-27751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165973" y="4917252"/>
            <a:ext cx="445656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Mont Heavy"/>
              </a:rPr>
              <a:t>Refunds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02242" y="6012627"/>
            <a:ext cx="3781483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Refunds are NOT issued through Tax Offices, ALL refunds come through WV State Income Tax Filings.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22728" y="3662363"/>
            <a:ext cx="154305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6596232" y="2442135"/>
            <a:ext cx="18220935" cy="18220935"/>
          </a:xfrm>
          <a:custGeom>
            <a:avLst/>
            <a:gdLst/>
            <a:ahLst/>
            <a:cxnLst/>
            <a:rect l="l" t="t" r="r" b="b"/>
            <a:pathLst>
              <a:path w="18220935" h="18220935">
                <a:moveTo>
                  <a:pt x="0" y="0"/>
                </a:moveTo>
                <a:lnTo>
                  <a:pt x="18220936" y="0"/>
                </a:lnTo>
                <a:lnTo>
                  <a:pt x="18220936" y="18220935"/>
                </a:lnTo>
                <a:lnTo>
                  <a:pt x="0" y="182209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3650" y="3195726"/>
            <a:ext cx="8265402" cy="336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019"/>
              </a:lnSpc>
            </a:pPr>
            <a:r>
              <a:rPr lang="en-US" sz="8019">
                <a:solidFill>
                  <a:srgbClr val="FFBD59"/>
                </a:solidFill>
                <a:latin typeface="Mont Bold"/>
              </a:rPr>
              <a:t>Types of Refundable Credits</a:t>
            </a:r>
          </a:p>
        </p:txBody>
      </p:sp>
      <p:sp>
        <p:nvSpPr>
          <p:cNvPr id="5" name="Freeform 5"/>
          <p:cNvSpPr/>
          <p:nvPr/>
        </p:nvSpPr>
        <p:spPr>
          <a:xfrm>
            <a:off x="8836759" y="-7418823"/>
            <a:ext cx="18220935" cy="18220935"/>
          </a:xfrm>
          <a:custGeom>
            <a:avLst/>
            <a:gdLst/>
            <a:ahLst/>
            <a:cxnLst/>
            <a:rect l="l" t="t" r="r" b="b"/>
            <a:pathLst>
              <a:path w="18220935" h="18220935">
                <a:moveTo>
                  <a:pt x="0" y="0"/>
                </a:moveTo>
                <a:lnTo>
                  <a:pt x="18220936" y="0"/>
                </a:lnTo>
                <a:lnTo>
                  <a:pt x="18220936" y="18220935"/>
                </a:lnTo>
                <a:lnTo>
                  <a:pt x="0" y="182209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603167" y="833811"/>
            <a:ext cx="5219121" cy="4069379"/>
            <a:chOff x="0" y="0"/>
            <a:chExt cx="1745271" cy="13607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45271" cy="1360798"/>
            </a:xfrm>
            <a:custGeom>
              <a:avLst/>
              <a:gdLst/>
              <a:ahLst/>
              <a:cxnLst/>
              <a:rect l="l" t="t" r="r" b="b"/>
              <a:pathLst>
                <a:path w="1745271" h="1360798">
                  <a:moveTo>
                    <a:pt x="1620811" y="1360798"/>
                  </a:moveTo>
                  <a:lnTo>
                    <a:pt x="124460" y="1360798"/>
                  </a:lnTo>
                  <a:cubicBezTo>
                    <a:pt x="55880" y="1360798"/>
                    <a:pt x="0" y="1304918"/>
                    <a:pt x="0" y="12363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0811" y="0"/>
                  </a:lnTo>
                  <a:cubicBezTo>
                    <a:pt x="1689391" y="0"/>
                    <a:pt x="1745271" y="55880"/>
                    <a:pt x="1745271" y="124460"/>
                  </a:cubicBezTo>
                  <a:lnTo>
                    <a:pt x="1745271" y="1236338"/>
                  </a:lnTo>
                  <a:cubicBezTo>
                    <a:pt x="1745271" y="1304918"/>
                    <a:pt x="1689391" y="1360798"/>
                    <a:pt x="1620811" y="1360798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800751" y="1120144"/>
            <a:ext cx="48239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BD59"/>
                </a:solidFill>
                <a:latin typeface="Mont Heavy"/>
              </a:rPr>
              <a:t>Motor Vehicle Property Tax Credit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07292" y="2301244"/>
            <a:ext cx="4210870" cy="255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6"/>
              </a:lnSpc>
            </a:pPr>
            <a:r>
              <a:rPr lang="en-US" sz="1633">
                <a:solidFill>
                  <a:srgbClr val="FFFFFF"/>
                </a:solidFill>
                <a:latin typeface="Garet"/>
              </a:rPr>
              <a:t>      1. Who qualifies? </a:t>
            </a:r>
          </a:p>
          <a:p>
            <a:pPr algn="ctr">
              <a:lnSpc>
                <a:spcPts val="2286"/>
              </a:lnSpc>
            </a:pPr>
            <a:r>
              <a:rPr lang="en-US" sz="1633">
                <a:solidFill>
                  <a:srgbClr val="FFFFFF"/>
                </a:solidFill>
                <a:latin typeface="Garet"/>
              </a:rPr>
              <a:t>Individual motor vehicle owners and Business motor vehicle owners.</a:t>
            </a:r>
          </a:p>
          <a:p>
            <a:pPr algn="ctr">
              <a:lnSpc>
                <a:spcPts val="2286"/>
              </a:lnSpc>
            </a:pPr>
            <a:r>
              <a:rPr lang="en-US" sz="1633">
                <a:solidFill>
                  <a:srgbClr val="FFFFFF"/>
                </a:solidFill>
                <a:latin typeface="Garet"/>
              </a:rPr>
              <a:t>Car dealerships do not qualify.</a:t>
            </a:r>
          </a:p>
          <a:p>
            <a:pPr algn="ctr">
              <a:lnSpc>
                <a:spcPts val="2286"/>
              </a:lnSpc>
            </a:pPr>
            <a:endParaRPr lang="en-US" sz="1633">
              <a:solidFill>
                <a:srgbClr val="FFFFFF"/>
              </a:solidFill>
              <a:latin typeface="Garet"/>
            </a:endParaRPr>
          </a:p>
          <a:p>
            <a:pPr algn="ctr">
              <a:lnSpc>
                <a:spcPts val="2286"/>
              </a:lnSpc>
            </a:pPr>
            <a:r>
              <a:rPr lang="en-US" sz="1633">
                <a:solidFill>
                  <a:srgbClr val="FFFFFF"/>
                </a:solidFill>
                <a:latin typeface="Garet"/>
              </a:rPr>
              <a:t>  2. What motor vehicles qualify? </a:t>
            </a:r>
          </a:p>
          <a:p>
            <a:pPr algn="ctr">
              <a:lnSpc>
                <a:spcPts val="2286"/>
              </a:lnSpc>
            </a:pPr>
            <a:r>
              <a:rPr lang="en-US" sz="1633">
                <a:solidFill>
                  <a:srgbClr val="FFFFFF"/>
                </a:solidFill>
                <a:latin typeface="Garet"/>
              </a:rPr>
              <a:t>*See next page for qualifying motor vehicle classifications</a:t>
            </a:r>
          </a:p>
          <a:p>
            <a:pPr marL="0" lvl="0" indent="0" algn="ctr">
              <a:lnSpc>
                <a:spcPts val="2286"/>
              </a:lnSpc>
            </a:pPr>
            <a:endParaRPr lang="en-US" sz="1633">
              <a:solidFill>
                <a:srgbClr val="FFFFFF"/>
              </a:solidFill>
              <a:latin typeface="Garet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603167" y="5383810"/>
            <a:ext cx="5219121" cy="4069379"/>
            <a:chOff x="0" y="0"/>
            <a:chExt cx="1745271" cy="13607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45271" cy="1360798"/>
            </a:xfrm>
            <a:custGeom>
              <a:avLst/>
              <a:gdLst/>
              <a:ahLst/>
              <a:cxnLst/>
              <a:rect l="l" t="t" r="r" b="b"/>
              <a:pathLst>
                <a:path w="1745271" h="1360798">
                  <a:moveTo>
                    <a:pt x="1620811" y="1360798"/>
                  </a:moveTo>
                  <a:lnTo>
                    <a:pt x="124460" y="1360798"/>
                  </a:lnTo>
                  <a:cubicBezTo>
                    <a:pt x="55880" y="1360798"/>
                    <a:pt x="0" y="1304918"/>
                    <a:pt x="0" y="12363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0811" y="0"/>
                  </a:lnTo>
                  <a:cubicBezTo>
                    <a:pt x="1689391" y="0"/>
                    <a:pt x="1745271" y="55880"/>
                    <a:pt x="1745271" y="124460"/>
                  </a:cubicBezTo>
                  <a:lnTo>
                    <a:pt x="1745271" y="1236338"/>
                  </a:lnTo>
                  <a:cubicBezTo>
                    <a:pt x="1745271" y="1304918"/>
                    <a:pt x="1689391" y="1360798"/>
                    <a:pt x="1620811" y="1360798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6800751" y="5532031"/>
            <a:ext cx="48239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BD59"/>
                </a:solidFill>
                <a:latin typeface="Mont Heavy"/>
              </a:rPr>
              <a:t>Small Business Property Tax Credit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78116" y="6522631"/>
            <a:ext cx="4469222" cy="197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8"/>
              </a:lnSpc>
            </a:pPr>
            <a:r>
              <a:rPr lang="en-US" sz="1870">
                <a:solidFill>
                  <a:srgbClr val="FFFFFF"/>
                </a:solidFill>
                <a:latin typeface="Garet"/>
              </a:rPr>
              <a:t>1. Who qualifies? </a:t>
            </a:r>
          </a:p>
          <a:p>
            <a:pPr algn="ctr">
              <a:lnSpc>
                <a:spcPts val="2618"/>
              </a:lnSpc>
            </a:pPr>
            <a:r>
              <a:rPr lang="en-US" sz="1870">
                <a:solidFill>
                  <a:srgbClr val="FFFFFF"/>
                </a:solidFill>
                <a:latin typeface="Garet"/>
              </a:rPr>
              <a:t>Small businesses with an aggregate personal property appraised value of 1 million dollars or less. </a:t>
            </a:r>
          </a:p>
          <a:p>
            <a:pPr algn="ctr">
              <a:lnSpc>
                <a:spcPts val="2618"/>
              </a:lnSpc>
            </a:pPr>
            <a:endParaRPr lang="en-US" sz="1870">
              <a:solidFill>
                <a:srgbClr val="FFFFFF"/>
              </a:solidFill>
              <a:latin typeface="Garet"/>
            </a:endParaRPr>
          </a:p>
          <a:p>
            <a:pPr marL="0" lvl="0" indent="0" algn="ctr">
              <a:lnSpc>
                <a:spcPts val="2618"/>
              </a:lnSpc>
            </a:pPr>
            <a:endParaRPr lang="en-US" sz="1870">
              <a:solidFill>
                <a:srgbClr val="FFFFFF"/>
              </a:solidFill>
              <a:latin typeface="Garet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2309600" y="833811"/>
            <a:ext cx="5219121" cy="4069379"/>
            <a:chOff x="0" y="0"/>
            <a:chExt cx="1745271" cy="13607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45271" cy="1360798"/>
            </a:xfrm>
            <a:custGeom>
              <a:avLst/>
              <a:gdLst/>
              <a:ahLst/>
              <a:cxnLst/>
              <a:rect l="l" t="t" r="r" b="b"/>
              <a:pathLst>
                <a:path w="1745271" h="1360798">
                  <a:moveTo>
                    <a:pt x="1620811" y="1360798"/>
                  </a:moveTo>
                  <a:lnTo>
                    <a:pt x="124460" y="1360798"/>
                  </a:lnTo>
                  <a:cubicBezTo>
                    <a:pt x="55880" y="1360798"/>
                    <a:pt x="0" y="1304918"/>
                    <a:pt x="0" y="12363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0811" y="0"/>
                  </a:lnTo>
                  <a:cubicBezTo>
                    <a:pt x="1689391" y="0"/>
                    <a:pt x="1745271" y="55880"/>
                    <a:pt x="1745271" y="124460"/>
                  </a:cubicBezTo>
                  <a:lnTo>
                    <a:pt x="1745271" y="1236338"/>
                  </a:lnTo>
                  <a:cubicBezTo>
                    <a:pt x="1745271" y="1304918"/>
                    <a:pt x="1689391" y="1360798"/>
                    <a:pt x="1620811" y="1360798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2507184" y="1120144"/>
            <a:ext cx="4823953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BD59"/>
                </a:solidFill>
                <a:latin typeface="Mont Heavy"/>
              </a:rPr>
              <a:t>Disabled Veterans Real Property Tax Credit</a:t>
            </a:r>
          </a:p>
          <a:p>
            <a:pPr marL="0" lvl="0" indent="0" algn="ctr">
              <a:lnSpc>
                <a:spcPts val="5040"/>
              </a:lnSpc>
            </a:pPr>
            <a:endParaRPr lang="en-US" sz="3000">
              <a:solidFill>
                <a:srgbClr val="FFBD59"/>
              </a:solidFill>
              <a:latin typeface="Mont Heavy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780849" y="2174015"/>
            <a:ext cx="4276625" cy="2803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1"/>
              </a:lnSpc>
            </a:pPr>
            <a:r>
              <a:rPr lang="en-US" sz="1765">
                <a:solidFill>
                  <a:srgbClr val="FFFFFF"/>
                </a:solidFill>
                <a:latin typeface="Garet"/>
              </a:rPr>
              <a:t>1. Who qualifies? </a:t>
            </a:r>
          </a:p>
          <a:p>
            <a:pPr algn="ctr">
              <a:lnSpc>
                <a:spcPts val="2471"/>
              </a:lnSpc>
            </a:pPr>
            <a:r>
              <a:rPr lang="en-US" sz="1765">
                <a:solidFill>
                  <a:srgbClr val="FFFFFF"/>
                </a:solidFill>
                <a:latin typeface="Garet"/>
              </a:rPr>
              <a:t>Any veteran honorably discharged from any branch of armed services in the US. 90%-100% disabled by the Department of Veteran Affairs</a:t>
            </a:r>
          </a:p>
          <a:p>
            <a:pPr algn="ctr">
              <a:lnSpc>
                <a:spcPts val="2471"/>
              </a:lnSpc>
            </a:pPr>
            <a:r>
              <a:rPr lang="en-US" sz="1765">
                <a:solidFill>
                  <a:srgbClr val="FFFFFF"/>
                </a:solidFill>
                <a:latin typeface="Garet"/>
              </a:rPr>
              <a:t>  2.What qualifies? </a:t>
            </a:r>
          </a:p>
          <a:p>
            <a:pPr algn="ctr">
              <a:lnSpc>
                <a:spcPts val="2471"/>
              </a:lnSpc>
            </a:pPr>
            <a:r>
              <a:rPr lang="en-US" sz="1765">
                <a:solidFill>
                  <a:srgbClr val="FFFFFF"/>
                </a:solidFill>
                <a:latin typeface="Garet"/>
              </a:rPr>
              <a:t>Taxes timely paid owner occupied residential real property (Class II)</a:t>
            </a:r>
          </a:p>
          <a:p>
            <a:pPr marL="0" lvl="0" indent="0" algn="ctr">
              <a:lnSpc>
                <a:spcPts val="2471"/>
              </a:lnSpc>
            </a:pPr>
            <a:endParaRPr lang="en-US" sz="1765">
              <a:solidFill>
                <a:srgbClr val="FFFFFF"/>
              </a:solidFill>
              <a:latin typeface="Garet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2309600" y="5383810"/>
            <a:ext cx="5219121" cy="4069379"/>
            <a:chOff x="0" y="0"/>
            <a:chExt cx="1745271" cy="136079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45271" cy="1360798"/>
            </a:xfrm>
            <a:custGeom>
              <a:avLst/>
              <a:gdLst/>
              <a:ahLst/>
              <a:cxnLst/>
              <a:rect l="l" t="t" r="r" b="b"/>
              <a:pathLst>
                <a:path w="1745271" h="1360798">
                  <a:moveTo>
                    <a:pt x="1620811" y="1360798"/>
                  </a:moveTo>
                  <a:lnTo>
                    <a:pt x="124460" y="1360798"/>
                  </a:lnTo>
                  <a:cubicBezTo>
                    <a:pt x="55880" y="1360798"/>
                    <a:pt x="0" y="1304918"/>
                    <a:pt x="0" y="12363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0811" y="0"/>
                  </a:lnTo>
                  <a:cubicBezTo>
                    <a:pt x="1689391" y="0"/>
                    <a:pt x="1745271" y="55880"/>
                    <a:pt x="1745271" y="124460"/>
                  </a:cubicBezTo>
                  <a:lnTo>
                    <a:pt x="1745271" y="1236338"/>
                  </a:lnTo>
                  <a:cubicBezTo>
                    <a:pt x="1745271" y="1304918"/>
                    <a:pt x="1689391" y="1360798"/>
                    <a:pt x="1620811" y="1360798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2507184" y="5489169"/>
            <a:ext cx="48239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BD59"/>
                </a:solidFill>
                <a:latin typeface="Mont Heavy"/>
              </a:rPr>
              <a:t>Small Business continued...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507184" y="6600394"/>
            <a:ext cx="4885003" cy="1474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  <a:spcBef>
                <a:spcPct val="0"/>
              </a:spcBef>
            </a:pPr>
            <a:r>
              <a:rPr lang="en-US" sz="1683">
                <a:solidFill>
                  <a:srgbClr val="FFFFFF"/>
                </a:solidFill>
                <a:latin typeface="Garet"/>
              </a:rPr>
              <a:t>2.What qualifies? </a:t>
            </a:r>
          </a:p>
          <a:p>
            <a:pPr algn="ctr">
              <a:lnSpc>
                <a:spcPts val="2356"/>
              </a:lnSpc>
              <a:spcBef>
                <a:spcPct val="0"/>
              </a:spcBef>
            </a:pPr>
            <a:r>
              <a:rPr lang="en-US" sz="1683">
                <a:solidFill>
                  <a:srgbClr val="FFFFFF"/>
                </a:solidFill>
                <a:latin typeface="Garet"/>
              </a:rPr>
              <a:t>50% of the amount of WV property tax due, owing, and timely paid to a county sheriff by the eligible taxpayer on the taxpayers personal property.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62304" y="7930509"/>
            <a:ext cx="4155858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0"/>
              </a:lnSpc>
              <a:spcBef>
                <a:spcPct val="0"/>
              </a:spcBef>
            </a:pPr>
            <a:r>
              <a:rPr lang="en-US" sz="1492">
                <a:solidFill>
                  <a:srgbClr val="FFFFFF"/>
                </a:solidFill>
                <a:latin typeface="Mont"/>
              </a:rPr>
              <a:t>*Persons holding a working interest in oil and natural gas, or natural gas liquids producing properties and/or public service companies that are centrally assessed by the state for property tax purposes DO NOT QUALIFY.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10800000" flipH="1">
            <a:off x="12111940" y="0"/>
            <a:ext cx="6176060" cy="4114800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6176060" y="0"/>
                </a:moveTo>
                <a:lnTo>
                  <a:pt x="0" y="0"/>
                </a:lnTo>
                <a:lnTo>
                  <a:pt x="0" y="4114800"/>
                </a:lnTo>
                <a:lnTo>
                  <a:pt x="6176060" y="4114800"/>
                </a:lnTo>
                <a:lnTo>
                  <a:pt x="617606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62782" y="2057400"/>
            <a:ext cx="13362435" cy="7679824"/>
          </a:xfrm>
          <a:custGeom>
            <a:avLst/>
            <a:gdLst/>
            <a:ahLst/>
            <a:cxnLst/>
            <a:rect l="l" t="t" r="r" b="b"/>
            <a:pathLst>
              <a:path w="13362435" h="7679824">
                <a:moveTo>
                  <a:pt x="0" y="0"/>
                </a:moveTo>
                <a:lnTo>
                  <a:pt x="13362436" y="0"/>
                </a:lnTo>
                <a:lnTo>
                  <a:pt x="13362436" y="7679824"/>
                </a:lnTo>
                <a:lnTo>
                  <a:pt x="0" y="767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56827" y="2534812"/>
            <a:ext cx="9574346" cy="6387445"/>
          </a:xfrm>
          <a:custGeom>
            <a:avLst/>
            <a:gdLst/>
            <a:ahLst/>
            <a:cxnLst/>
            <a:rect l="l" t="t" r="r" b="b"/>
            <a:pathLst>
              <a:path w="9574346" h="6387445">
                <a:moveTo>
                  <a:pt x="0" y="0"/>
                </a:moveTo>
                <a:lnTo>
                  <a:pt x="9574346" y="0"/>
                </a:lnTo>
                <a:lnTo>
                  <a:pt x="9574346" y="6387445"/>
                </a:lnTo>
                <a:lnTo>
                  <a:pt x="0" y="638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50" t="-2403" r="-162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55655" y="3575569"/>
            <a:ext cx="9176691" cy="4305931"/>
          </a:xfrm>
          <a:custGeom>
            <a:avLst/>
            <a:gdLst/>
            <a:ahLst/>
            <a:cxnLst/>
            <a:rect l="l" t="t" r="r" b="b"/>
            <a:pathLst>
              <a:path w="9176691" h="4305931">
                <a:moveTo>
                  <a:pt x="0" y="0"/>
                </a:moveTo>
                <a:lnTo>
                  <a:pt x="9176690" y="0"/>
                </a:lnTo>
                <a:lnTo>
                  <a:pt x="9176690" y="4305931"/>
                </a:lnTo>
                <a:lnTo>
                  <a:pt x="0" y="43059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77" t="-970" r="-3677" b="-1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80469" y="5199"/>
            <a:ext cx="12927063" cy="220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48"/>
              </a:lnSpc>
            </a:pPr>
            <a:r>
              <a:rPr lang="en-US" sz="6457">
                <a:solidFill>
                  <a:srgbClr val="FFBD59"/>
                </a:solidFill>
                <a:latin typeface="Mont Heavy"/>
              </a:rPr>
              <a:t>Qualifying Motor Vehicle Classifications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51559" y="9670549"/>
            <a:ext cx="1238488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  <a:spcBef>
                <a:spcPct val="0"/>
              </a:spcBef>
            </a:pPr>
            <a:r>
              <a:rPr lang="en-US" sz="1500">
                <a:solidFill>
                  <a:srgbClr val="FFBD59"/>
                </a:solidFill>
                <a:latin typeface="Mont Heavy"/>
              </a:rPr>
              <a:t>Vehicles that do not qualify for the credit include but are not limited to Class C (trailers and semi trailers), J (taxi cabs), </a:t>
            </a:r>
          </a:p>
          <a:p>
            <a:pPr algn="ctr">
              <a:lnSpc>
                <a:spcPts val="1800"/>
              </a:lnSpc>
              <a:spcBef>
                <a:spcPct val="0"/>
              </a:spcBef>
            </a:pPr>
            <a:r>
              <a:rPr lang="en-US" sz="1500">
                <a:solidFill>
                  <a:srgbClr val="FFBD59"/>
                </a:solidFill>
                <a:latin typeface="Mont Heavy"/>
              </a:rPr>
              <a:t>M (mobile equipment) and R (travel trailer) vehicles. To learn more about vehicle classifications, visit transportation.wv.gov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</Words>
  <Application>Microsoft Macintosh PowerPoint</Application>
  <PresentationFormat>Custom</PresentationFormat>
  <Paragraphs>48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Mont</vt:lpstr>
      <vt:lpstr>Garet</vt:lpstr>
      <vt:lpstr>Arial</vt:lpstr>
      <vt:lpstr>Mont Heavy</vt:lpstr>
      <vt:lpstr>Mont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Modern Corporate App Development Startup Pitch Deck Presentation</dc:title>
  <dc:creator>Amy Lynn Petry</dc:creator>
  <cp:lastModifiedBy>Allen Bleigh</cp:lastModifiedBy>
  <cp:revision>1</cp:revision>
  <dcterms:created xsi:type="dcterms:W3CDTF">2006-08-16T00:00:00Z</dcterms:created>
  <dcterms:modified xsi:type="dcterms:W3CDTF">2023-07-28T14:25:32Z</dcterms:modified>
  <dc:identifier>DAFpAdwQNa4</dc:identifier>
</cp:coreProperties>
</file>